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200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71" autoAdjust="0"/>
  </p:normalViewPr>
  <p:slideViewPr>
    <p:cSldViewPr>
      <p:cViewPr varScale="1">
        <p:scale>
          <a:sx n="84" d="100"/>
          <a:sy n="84" d="100"/>
        </p:scale>
        <p:origin x="-1470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ru.wikipedia.org/wiki/%D0%94%D1%80%D0%B5%D0%B2%D0%BD%D0%B5%D0%B3%D1%80%D0%B5%D1%87%D0%B5%D1%81%D0%BA%D0%B8%D0%B9_%D1%8F%D0%B7%D1%8B%D0%B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лнце 10"/>
          <p:cNvSpPr/>
          <p:nvPr/>
        </p:nvSpPr>
        <p:spPr>
          <a:xfrm rot="808807">
            <a:off x="-672537" y="-578545"/>
            <a:ext cx="2330900" cy="2232248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otpng.com-id-egzw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603448"/>
            <a:ext cx="9144000" cy="782148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2492896"/>
            <a:ext cx="4824536" cy="1872208"/>
          </a:xfrm>
        </p:spPr>
        <p:txBody>
          <a:bodyPr>
            <a:prstTxWarp prst="textArchDown">
              <a:avLst>
                <a:gd name="adj" fmla="val 21580985"/>
              </a:avLst>
            </a:prstTxWarp>
            <a:normAutofit/>
          </a:bodyPr>
          <a:lstStyle/>
          <a:p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«Развитие логического мышления </a:t>
            </a:r>
          </a:p>
          <a:p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 дошкольников»</a:t>
            </a:r>
            <a:endParaRPr lang="ru-RU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278092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Мастер-класс</a:t>
            </a:r>
            <a:endParaRPr lang="ru-RU" sz="3600" dirty="0">
              <a:ln w="9000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988840"/>
            <a:ext cx="3672408" cy="64807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   КЮКЕЕВА И.Б.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265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 г.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602700" cy="6858000"/>
            <a:chOff x="0" y="0"/>
            <a:chExt cx="9602700" cy="6858000"/>
          </a:xfrm>
        </p:grpSpPr>
        <p:sp>
          <p:nvSpPr>
            <p:cNvPr id="6" name="Овальная выноска 5"/>
            <p:cNvSpPr/>
            <p:nvPr/>
          </p:nvSpPr>
          <p:spPr>
            <a:xfrm>
              <a:off x="1043608" y="0"/>
              <a:ext cx="6336704" cy="3168352"/>
            </a:xfrm>
            <a:prstGeom prst="wedgeEllipseCallou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СПАСИБО ЗА ВНИМАНИЕ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Рисунок 4" descr="hotpng.com-id-eovta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36712"/>
              <a:ext cx="9602700" cy="602128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Лента лицом вниз 10"/>
          <p:cNvSpPr/>
          <p:nvPr/>
        </p:nvSpPr>
        <p:spPr>
          <a:xfrm>
            <a:off x="0" y="0"/>
            <a:ext cx="9144000" cy="1340768"/>
          </a:xfrm>
          <a:prstGeom prst="ribbon">
            <a:avLst>
              <a:gd name="adj1" fmla="val 16667"/>
              <a:gd name="adj2" fmla="val 75000"/>
            </a:avLst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solidFill>
                  <a:srgbClr val="32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Повышение профессиональных умений педагогов, по развитию логического мышления в процессе игровой деятельности.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" name="Рисунок 3" descr="hotpng.com-id-eeop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24744"/>
            <a:ext cx="8640960" cy="5733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3861048"/>
            <a:ext cx="712879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познакомить педагогов с использованием логических игр с детьми дошкольного возраста;</a:t>
            </a:r>
            <a:br>
              <a:rPr lang="ru-RU" sz="19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обучить участников мастер-класса методам и приёмам использования развивающих игр в педагогическом процессе;</a:t>
            </a:r>
            <a:br>
              <a:rPr lang="ru-RU" sz="19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развивать интерес к оригинальным образовательным технологиям, инициативу, желание применять на практике данные технологии;</a:t>
            </a:r>
            <a:br>
              <a:rPr lang="ru-RU" sz="19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вызвать желание к сотрудничеству, взаимопониманию.</a:t>
            </a:r>
            <a:endParaRPr lang="ru-RU" sz="19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04664"/>
            <a:ext cx="7776864" cy="5688632"/>
          </a:xfrm>
        </p:spPr>
        <p:txBody>
          <a:bodyPr anchor="t">
            <a:normAutofit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4860032" y="3429000"/>
            <a:ext cx="504056" cy="72008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-108520" y="-171400"/>
            <a:ext cx="9252520" cy="7173416"/>
            <a:chOff x="0" y="-171400"/>
            <a:chExt cx="9252520" cy="7173416"/>
          </a:xfrm>
        </p:grpSpPr>
        <p:sp>
          <p:nvSpPr>
            <p:cNvPr id="22" name="Овал 21"/>
            <p:cNvSpPr/>
            <p:nvPr/>
          </p:nvSpPr>
          <p:spPr>
            <a:xfrm>
              <a:off x="971600" y="3185592"/>
              <a:ext cx="2952328" cy="367240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Наглядно-действенное (когда ребёнок мыслит через действие с помощью манипулирования предметом) - это основной вид мышления ребёнка раннего возраста</a:t>
              </a:r>
              <a:endParaRPr lang="ru-RU" dirty="0"/>
            </a:p>
          </p:txBody>
        </p:sp>
        <p:sp>
          <p:nvSpPr>
            <p:cNvPr id="16" name="Блок-схема: ручное управление 15"/>
            <p:cNvSpPr/>
            <p:nvPr/>
          </p:nvSpPr>
          <p:spPr>
            <a:xfrm>
              <a:off x="6012160" y="3284984"/>
              <a:ext cx="3240360" cy="3573016"/>
            </a:xfrm>
            <a:prstGeom prst="flowChartManualOperati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numCol="1" rtlCol="0" anchor="ctr">
              <a:noAutofit/>
            </a:bodyPr>
            <a:lstStyle/>
            <a:p>
              <a:pPr algn="ctr"/>
              <a:r>
                <a:rPr lang="ru-RU" dirty="0" smtClean="0">
                  <a:solidFill>
                    <a:srgbClr val="FFFF99"/>
                  </a:solidFill>
                  <a:latin typeface="Times New Roman" pitchFamily="18" charset="0"/>
                  <a:cs typeface="Times New Roman" pitchFamily="18" charset="0"/>
                </a:rPr>
                <a:t>Словесно-логическое (когда ребёнок мыслит в уме с помощью понятий, рассуждений, слов) - этот вид мышления начинает формироваться в старшем дошкольном возрасте.</a:t>
              </a:r>
              <a:endParaRPr lang="ru-RU" sz="1600" dirty="0">
                <a:ln w="1905"/>
                <a:solidFill>
                  <a:srgbClr val="FFFF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Выноска-облако 18"/>
            <p:cNvSpPr/>
            <p:nvPr/>
          </p:nvSpPr>
          <p:spPr>
            <a:xfrm>
              <a:off x="1835696" y="1844824"/>
              <a:ext cx="6984776" cy="1440160"/>
            </a:xfrm>
            <a:prstGeom prst="cloudCallou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Мышление развивается в три этапа:</a:t>
              </a:r>
            </a:p>
            <a:p>
              <a:pPr algn="ctr"/>
              <a:endParaRPr lang="ru-RU" sz="2000" dirty="0"/>
            </a:p>
          </p:txBody>
        </p:sp>
        <p:sp>
          <p:nvSpPr>
            <p:cNvPr id="14" name="Горизонтальный свиток 13"/>
            <p:cNvSpPr/>
            <p:nvPr/>
          </p:nvSpPr>
          <p:spPr>
            <a:xfrm>
              <a:off x="395536" y="-171400"/>
              <a:ext cx="8352928" cy="2232248"/>
            </a:xfrm>
            <a:prstGeom prst="horizontalScroll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ru-RU" b="1" dirty="0" err="1" smtClean="0">
                  <a:ln w="1905"/>
                  <a:solidFill>
                    <a:srgbClr val="3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Ло́гика</a:t>
              </a:r>
              <a:r>
                <a:rPr lang="ru-RU" b="1" dirty="0" smtClean="0">
                  <a:ln w="1905"/>
                  <a:solidFill>
                    <a:srgbClr val="3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 (</a:t>
              </a:r>
              <a:r>
                <a:rPr lang="ru-RU" b="1" dirty="0" err="1" smtClean="0">
                  <a:ln w="1905"/>
                  <a:solidFill>
                    <a:srgbClr val="3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  <a:hlinkClick r:id="rId4" tooltip="Древнегреческий язык"/>
                </a:rPr>
                <a:t>др.-греч</a:t>
              </a:r>
              <a:r>
                <a:rPr lang="ru-RU" b="1" dirty="0" smtClean="0">
                  <a:ln w="1905"/>
                  <a:solidFill>
                    <a:srgbClr val="3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  <a:hlinkClick r:id="rId4" tooltip="Древнегреческий язык"/>
                </a:rPr>
                <a:t>.</a:t>
              </a:r>
              <a:r>
                <a:rPr lang="ru-RU" b="1" dirty="0" smtClean="0">
                  <a:ln w="1905"/>
                  <a:solidFill>
                    <a:srgbClr val="3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ru-RU" b="1" dirty="0" err="1" smtClean="0">
                  <a:ln w="1905"/>
                  <a:solidFill>
                    <a:srgbClr val="3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λογική </a:t>
              </a:r>
              <a:r>
                <a:rPr lang="ru-RU" b="1" dirty="0" smtClean="0">
                  <a:ln w="1905"/>
                  <a:solidFill>
                    <a:srgbClr val="3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— «наука о правильном мышлении», «способность к рассуждению» от </a:t>
              </a:r>
              <a:r>
                <a:rPr lang="ru-RU" b="1" dirty="0" err="1" smtClean="0">
                  <a:ln w="1905"/>
                  <a:solidFill>
                    <a:srgbClr val="3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  <a:hlinkClick r:id="rId4" tooltip="Древнегреческий язык"/>
                </a:rPr>
                <a:t>др.-греч</a:t>
              </a:r>
              <a:r>
                <a:rPr lang="ru-RU" b="1" dirty="0" smtClean="0">
                  <a:ln w="1905"/>
                  <a:solidFill>
                    <a:srgbClr val="3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  <a:hlinkClick r:id="rId4" tooltip="Древнегреческий язык"/>
                </a:rPr>
                <a:t>.</a:t>
              </a:r>
              <a:r>
                <a:rPr lang="ru-RU" b="1" dirty="0" smtClean="0">
                  <a:ln w="1905"/>
                  <a:solidFill>
                    <a:srgbClr val="3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ru-RU" b="1" dirty="0" err="1" smtClean="0">
                  <a:ln w="1905"/>
                  <a:solidFill>
                    <a:srgbClr val="3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λόγος </a:t>
              </a:r>
              <a:r>
                <a:rPr lang="ru-RU" b="1" dirty="0" smtClean="0">
                  <a:ln w="1905"/>
                  <a:solidFill>
                    <a:srgbClr val="32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— «логос», «рассуждение», «мысль», «разум», «смысл») Логика как наука изучает методы достижения истины в процессе познания опосредованным путём из знаний, полученных ранее. </a:t>
              </a:r>
            </a:p>
            <a:p>
              <a:pPr algn="just"/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Рисунок 9" descr="hotpng.com-id-gdrmp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348880"/>
              <a:ext cx="2555776" cy="4653136"/>
            </a:xfrm>
            <a:prstGeom prst="rect">
              <a:avLst/>
            </a:prstGeom>
          </p:spPr>
        </p:pic>
        <p:sp>
          <p:nvSpPr>
            <p:cNvPr id="20" name="Шестиугольник 19"/>
            <p:cNvSpPr/>
            <p:nvPr/>
          </p:nvSpPr>
          <p:spPr>
            <a:xfrm>
              <a:off x="3419872" y="3284984"/>
              <a:ext cx="3312368" cy="3573016"/>
            </a:xfrm>
            <a:prstGeom prst="hexag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Наглядно - образное (когда ребёнок мыслит при помощи образов с помощью представлений явлений, предметов) - является основным видом </a:t>
              </a:r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мышления ребёнка дошкольного возраста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dirty="0"/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76672"/>
            <a:ext cx="7704856" cy="2016224"/>
          </a:xfrm>
        </p:spPr>
        <p:txBody>
          <a:bodyPr>
            <a:noAutofit/>
          </a:bodyPr>
          <a:lstStyle/>
          <a:p>
            <a:pPr marL="3319463" algn="l">
              <a:tabLst>
                <a:tab pos="2155825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260648"/>
            <a:ext cx="8496944" cy="2736304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7030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just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неотъемлемой частью развивающей среды являются игры, способствующие развитию интеллектуальных и творческих способностей ребенка. «Без игры нет и не может быть полноценного умственного развития. Игра – это огромное светлое окно, через которое в духовный мир ребенка вливается живительный поток представлений, понятий. Игра – это искра, зажигающая огоньки пытливости и любознательности», - писал выдающийся педагог В. А. Сухомлинский.</a:t>
            </a:r>
            <a:endParaRPr lang="ru-RU" sz="2000" dirty="0"/>
          </a:p>
        </p:txBody>
      </p:sp>
      <p:pic>
        <p:nvPicPr>
          <p:cNvPr id="4" name="Рисунок 3" descr="hotpng.com-id-gqxg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515821"/>
            <a:ext cx="7695851" cy="4342179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539552" y="260648"/>
            <a:ext cx="5112568" cy="6120680"/>
          </a:xfrm>
          <a:prstGeom prst="verticalScroll">
            <a:avLst/>
          </a:prstGeom>
          <a:ln>
            <a:solidFill>
              <a:srgbClr val="32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n w="1905"/>
                <a:solidFill>
                  <a:srgbClr val="32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дошкольной педагогике известно множество игр, направленных на формирование логического мышления например:</a:t>
            </a:r>
            <a:endParaRPr lang="ru-RU" sz="3600" i="1" dirty="0">
              <a:solidFill>
                <a:srgbClr val="320000"/>
              </a:solidFill>
            </a:endParaRPr>
          </a:p>
        </p:txBody>
      </p:sp>
      <p:pic>
        <p:nvPicPr>
          <p:cNvPr id="8" name="Рисунок 7" descr="hotpng.com-id-gvup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132856"/>
            <a:ext cx="4477074" cy="47251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260648"/>
            <a:ext cx="8784976" cy="43204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/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Геоконт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(математический планшет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геометрик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народе её называют «дощечка с гвоздиками». Действительно, на фанерном игровом поле закреплены гвоздики, на гвоздики натягиваются разноцветные резинки – паутинки и получаются контуры геометрических фигур, предметных силуэтов. Он знакомит дошкольников с такими геометрическими понятиями, как точка, прямая, отрезок, луч, с линиями разного типа (прямые, кривые, ломаные, углами, с фигурами и окружностью.</a:t>
            </a:r>
          </a:p>
          <a:p>
            <a:pPr indent="180975"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Малыши создают силуэты по показу взрослого, собственному замыслу, старшие дошкольники – по схеме образцу и словесной модели. В результате игр с «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Геоконтом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у детей развивается моторика кистей и пальцев, сенсорные способности (освоение цвета, формы, величины, мыслительные процессы (конструирование по словесной модели, построение симметричных и несимметричных фигур, поиск установление закономерностей, творчество.</a:t>
            </a:r>
            <a:endParaRPr lang="ru-RU" b="1" dirty="0"/>
          </a:p>
        </p:txBody>
      </p:sp>
      <p:pic>
        <p:nvPicPr>
          <p:cNvPr id="6" name="Picture 2" descr="C:\Users\Акира\Desktop\Для работы\0fbbb5e650bb82d9c0afc0d6efdc7f8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625752"/>
            <a:ext cx="4536504" cy="2232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92696"/>
            <a:ext cx="7704856" cy="5400600"/>
          </a:xfrm>
        </p:spPr>
        <p:txBody>
          <a:bodyPr>
            <a:normAutofit/>
          </a:bodyPr>
          <a:lstStyle/>
          <a:p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60648"/>
            <a:ext cx="8784976" cy="38164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Сложи квадрат. </a:t>
            </a:r>
          </a:p>
          <a:p>
            <a:pPr indent="361950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Складывая квадраты из разноцветных фрагментов различной формы, ребенок выполняет несколько видов работ, неодинаковых по содержанию и степени сложности. Все детали необходимо перевернуть на лицевую сторону и сообразить, как из фрагментов одного цвета сложить квадрат. То есть в процессе игры ребенок знакомится с сенсорными эталонами цвета и формы, соотношением целого и части, учится разбивать сложное задание на несколько простых, создавая алгоритм игры. Выполнение игровых заданий способствует развитию сообразительности, пространственного воображения, логического мышления, математических и творческих способностей.</a:t>
            </a:r>
          </a:p>
          <a:p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кира\Desktop\Для работы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049688"/>
            <a:ext cx="4248472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92696"/>
            <a:ext cx="7704856" cy="5400600"/>
          </a:xfrm>
        </p:spPr>
        <p:txBody>
          <a:bodyPr>
            <a:normAutofit/>
          </a:bodyPr>
          <a:lstStyle/>
          <a:p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60648"/>
            <a:ext cx="8784976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Блоки ДЬЕНИША. </a:t>
            </a:r>
          </a:p>
          <a:p>
            <a:pPr indent="361950"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Дидактический материал «Логические блоки» состоит из 48 объемных геометрических фигур, различающихся по форме, цвету, размеру и толщине. В процессе разнообразных действий с логическими блоками (разбиение, выкладывание по определенным правилам, перестроение и др.) дети овладевают различными мыслительными умениями, важными как в плане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предматематической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подготовки, так и с точки зрения общего интеллектуального развития. К их числу относятся умения анализа, абстрагирования, сравнения, классификации, обобщения, кодирования – декодирования, а также логические операции «не», «и», «или». В специально разработанных играх и упражнениях с блоками у ребят развиваются элементарные навыки алгоритмической культуры мышления, способность производить действия в уме. С помощью логических блоков дети тренируют внимание, память, восприятие.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794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437112"/>
            <a:ext cx="4228477" cy="2276872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92696"/>
            <a:ext cx="7704856" cy="5400600"/>
          </a:xfrm>
        </p:spPr>
        <p:txBody>
          <a:bodyPr>
            <a:normAutofit/>
          </a:bodyPr>
          <a:lstStyle/>
          <a:p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кира\Desktop\Для работы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761656"/>
            <a:ext cx="3096344" cy="309634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84976" cy="360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Палочки КЮИЗЕНЕРА. </a:t>
            </a:r>
          </a:p>
          <a:p>
            <a:pPr indent="361950"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универсальный дидактический материал. Основная его особенность – абстрактность. Велика их роль в реализации принципа наглядности, представлении сложных абстрактных математических понятий в доступной ребенку форме. Работа с палочками позволяет перевести практические, внешние действия во внутренний план. Заниматься с ними дети могут индивидуально или подгруппами. Игры могут носить соревновательный характер. Операции: сравнение, анализ, синтез, обобщение, классификация и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сериация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выступают не только как познавательные процессы, операции, умственные действия, но и как методические приемы, определяющие путь, по которому движется мысль ребенка при выполнении упражнений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280</TotalTime>
  <Words>654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Акира</dc:creator>
  <cp:lastModifiedBy>Акира</cp:lastModifiedBy>
  <cp:revision>32</cp:revision>
  <dcterms:created xsi:type="dcterms:W3CDTF">2020-02-10T17:56:50Z</dcterms:created>
  <dcterms:modified xsi:type="dcterms:W3CDTF">2020-02-12T19:11:35Z</dcterms:modified>
</cp:coreProperties>
</file>